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6" r:id="rId3"/>
    <p:sldId id="300" r:id="rId4"/>
    <p:sldId id="301" r:id="rId5"/>
    <p:sldId id="287" r:id="rId6"/>
    <p:sldId id="307" r:id="rId7"/>
    <p:sldId id="314" r:id="rId8"/>
    <p:sldId id="353" r:id="rId9"/>
    <p:sldId id="348" r:id="rId10"/>
    <p:sldId id="320" r:id="rId11"/>
    <p:sldId id="319" r:id="rId12"/>
    <p:sldId id="316" r:id="rId13"/>
    <p:sldId id="315" r:id="rId14"/>
    <p:sldId id="338" r:id="rId15"/>
    <p:sldId id="318" r:id="rId16"/>
    <p:sldId id="341" r:id="rId17"/>
    <p:sldId id="323" r:id="rId18"/>
    <p:sldId id="308" r:id="rId19"/>
    <p:sldId id="309" r:id="rId20"/>
    <p:sldId id="310" r:id="rId21"/>
    <p:sldId id="354" r:id="rId22"/>
    <p:sldId id="346" r:id="rId23"/>
    <p:sldId id="326" r:id="rId24"/>
    <p:sldId id="328" r:id="rId25"/>
    <p:sldId id="356" r:id="rId26"/>
    <p:sldId id="350" r:id="rId27"/>
    <p:sldId id="336" r:id="rId28"/>
    <p:sldId id="352" r:id="rId29"/>
    <p:sldId id="355" r:id="rId30"/>
    <p:sldId id="329" r:id="rId31"/>
    <p:sldId id="333" r:id="rId32"/>
    <p:sldId id="327" r:id="rId33"/>
    <p:sldId id="33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87464" autoAdjust="0"/>
  </p:normalViewPr>
  <p:slideViewPr>
    <p:cSldViewPr snapToGrid="0">
      <p:cViewPr varScale="1">
        <p:scale>
          <a:sx n="111" d="100"/>
          <a:sy n="111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AC4EC-880E-4EB5-A5A1-43C3FC043595}" type="datetimeFigureOut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63CC-0809-4E0C-B377-F526388F0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34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94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21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42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148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14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3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33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493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966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70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719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13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518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91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55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145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1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9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98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9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04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05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35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F8C1-2FDB-42E9-BDD6-FD30FAF8376C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55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FF1C-0672-4A34-B72E-00D72A3AB39B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98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E563-C1FB-4EE8-AB79-1A5A373AED84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25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3EDC-2349-4F31-A5E7-25466FFD7646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7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1A96-BF8E-49C3-9EF8-7CB9E55F0C19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395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44F1-FC55-453D-8FA0-23690BAB4EFB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79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52C0-B8B3-4A5D-8959-1EC9678B4843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749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4E873-3D08-493D-A85E-7C12B1365437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3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8870-A2E9-4A94-A8EF-C66E820CA7D5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5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3D3-D5E7-4196-B904-D203381710C3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61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6444-6848-43B2-B78C-9406DB3E4CD6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16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FC87-AA9C-4AB2-B73D-A8B2096E0E8F}" type="datetime1">
              <a:rPr lang="fr-FR" smtClean="0"/>
              <a:t>15/12/2022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61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3840-5DA6-402E-8D76-BA8D45157C88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87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20F8-B888-4268-BCA4-085F209641E4}" type="datetime1">
              <a:rPr lang="fr-FR" smtClean="0"/>
              <a:t>15/12/2022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1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CF632-AF1A-4A44-A18A-991E1A616502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0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9619-A22F-4CDE-BA52-E2A44881466B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6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ED27-2A75-47B9-B95A-6C72DEFF60B3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1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1881" y="804335"/>
            <a:ext cx="6485786" cy="5249332"/>
          </a:xfrm>
        </p:spPr>
        <p:txBody>
          <a:bodyPr anchor="ctr">
            <a:normAutofit/>
          </a:bodyPr>
          <a:lstStyle/>
          <a:p>
            <a:r>
              <a:rPr lang="fr-FR" b="1" dirty="0"/>
              <a:t>Classifiez automatiquement des biens de consommation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77A966-B5B6-CE31-E3DD-076776C8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035" y="804334"/>
            <a:ext cx="3348069" cy="5249332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1"/>
                </a:solidFill>
              </a:rPr>
              <a:t>OpenClassrooms – Parcours Data Scientist – Projet 6</a:t>
            </a:r>
          </a:p>
          <a:p>
            <a:pPr algn="r"/>
            <a:endParaRPr lang="fr-FR" dirty="0">
              <a:solidFill>
                <a:schemeClr val="tx1"/>
              </a:solidFill>
            </a:endParaRPr>
          </a:p>
          <a:p>
            <a:pPr algn="r"/>
            <a:r>
              <a:rPr lang="fr-FR" dirty="0">
                <a:solidFill>
                  <a:schemeClr val="tx1"/>
                </a:solidFill>
              </a:rPr>
              <a:t>Younes EL RHAZALI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53FD50-EE86-2645-9FED-8ED88B83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" y="3255751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594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206" y="636253"/>
            <a:ext cx="3974819" cy="2365988"/>
          </a:xfrm>
        </p:spPr>
        <p:txBody>
          <a:bodyPr>
            <a:normAutofit/>
          </a:bodyPr>
          <a:lstStyle/>
          <a:p>
            <a:r>
              <a:rPr lang="fr-FR" dirty="0"/>
              <a:t>1- Bag of </a:t>
            </a:r>
            <a:r>
              <a:rPr lang="fr-FR" dirty="0" err="1"/>
              <a:t>Words</a:t>
            </a:r>
            <a:r>
              <a:rPr lang="fr-FR" dirty="0"/>
              <a:t>  </a:t>
            </a:r>
            <a:r>
              <a:rPr lang="fr-FR" dirty="0" err="1"/>
              <a:t>CountVectorizer</a:t>
            </a:r>
            <a:r>
              <a:rPr lang="fr-FR" dirty="0"/>
              <a:t>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10</a:t>
            </a:fld>
            <a:endParaRPr lang="fr-FR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81DFB25-C4BF-0D92-22D1-E29070227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52"/>
          <a:stretch/>
        </p:blipFill>
        <p:spPr bwMode="auto">
          <a:xfrm>
            <a:off x="1553382" y="3659267"/>
            <a:ext cx="9766019" cy="3073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B80F6E8-F2EA-E37D-4ACA-43DCDDC61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52" y="367286"/>
            <a:ext cx="5491191" cy="308771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793" y="687344"/>
            <a:ext cx="5084445" cy="1280890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1- </a:t>
            </a:r>
            <a:r>
              <a:rPr lang="fr-FR" sz="3200" dirty="0" err="1"/>
              <a:t>Term</a:t>
            </a:r>
            <a:r>
              <a:rPr lang="fr-FR" sz="3200" dirty="0"/>
              <a:t> Frequency – Inverse Document Frequency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11</a:t>
            </a:fld>
            <a:endParaRPr lang="fr-FR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A77CF17C-BD28-4E47-B5F9-621A29C4E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29"/>
          <a:stretch/>
        </p:blipFill>
        <p:spPr bwMode="auto">
          <a:xfrm>
            <a:off x="2103800" y="4042205"/>
            <a:ext cx="8792698" cy="277006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9DD1BD-0477-36EC-A260-8A20DC5D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13" y="913543"/>
            <a:ext cx="5384917" cy="302795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9F8A4E1-FDFC-743C-5D6E-162262AF4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17" y="2659558"/>
            <a:ext cx="5084445" cy="12808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96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2- Word2Vec – Pré-traitement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04FD47-C2CD-83EA-8FF7-021294FD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1" y="1700873"/>
            <a:ext cx="5751871" cy="436469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13F3A1E-F2A3-87FA-1BE5-6AA08B5E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872"/>
            <a:ext cx="6005843" cy="435894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0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61" y="650657"/>
            <a:ext cx="4518726" cy="1280890"/>
          </a:xfrm>
        </p:spPr>
        <p:txBody>
          <a:bodyPr>
            <a:normAutofit fontScale="90000"/>
          </a:bodyPr>
          <a:lstStyle/>
          <a:p>
            <a:r>
              <a:rPr lang="fr-FR" dirty="0"/>
              <a:t>2- Word </a:t>
            </a:r>
            <a:r>
              <a:rPr lang="fr-FR" dirty="0" err="1"/>
              <a:t>Embedding</a:t>
            </a:r>
            <a:r>
              <a:rPr lang="fr-FR" dirty="0"/>
              <a:t> : Word2Vec –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13</a:t>
            </a:fld>
            <a:endParaRPr lang="fr-FR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C2D5B033-B19F-79E3-F964-E444FC3CD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271"/>
          <a:stretch/>
        </p:blipFill>
        <p:spPr bwMode="auto">
          <a:xfrm>
            <a:off x="531812" y="3184306"/>
            <a:ext cx="11182350" cy="353961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97AA3B-1FB7-2203-A91B-AFC06EB7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148" y="148007"/>
            <a:ext cx="5451013" cy="288893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4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612678"/>
            <a:ext cx="10410825" cy="1280890"/>
          </a:xfrm>
        </p:spPr>
        <p:txBody>
          <a:bodyPr>
            <a:normAutofit/>
          </a:bodyPr>
          <a:lstStyle/>
          <a:p>
            <a:r>
              <a:rPr lang="fr-FR" sz="3200" dirty="0"/>
              <a:t>3- Bert </a:t>
            </a:r>
            <a:r>
              <a:rPr lang="fr-FR" sz="3200" dirty="0" err="1"/>
              <a:t>Hugging</a:t>
            </a:r>
            <a:r>
              <a:rPr lang="fr-FR" sz="3200" dirty="0"/>
              <a:t>-Face – Pré-traitement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478957-8E75-45A3-6DE5-F06AAFF1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2149273"/>
            <a:ext cx="12096750" cy="28151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1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135" y="516407"/>
            <a:ext cx="3510118" cy="2003247"/>
          </a:xfrm>
        </p:spPr>
        <p:txBody>
          <a:bodyPr>
            <a:normAutofit fontScale="90000"/>
          </a:bodyPr>
          <a:lstStyle/>
          <a:p>
            <a:r>
              <a:rPr lang="fr-FR" dirty="0"/>
              <a:t>3- Bert </a:t>
            </a:r>
            <a:r>
              <a:rPr lang="fr-FR" dirty="0" err="1"/>
              <a:t>Hugging</a:t>
            </a:r>
            <a:r>
              <a:rPr lang="fr-FR" dirty="0"/>
              <a:t>-Face – base </a:t>
            </a:r>
            <a:r>
              <a:rPr lang="fr-FR" dirty="0" err="1"/>
              <a:t>uncased</a:t>
            </a:r>
            <a:r>
              <a:rPr lang="fr-FR" dirty="0"/>
              <a:t> –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15</a:t>
            </a:fld>
            <a:endParaRPr lang="fr-FR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C266BD68-E171-435B-CDD1-B0E3BBC7B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6"/>
          <a:stretch/>
        </p:blipFill>
        <p:spPr bwMode="auto">
          <a:xfrm>
            <a:off x="1049372" y="3429000"/>
            <a:ext cx="10448359" cy="329772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40AD8410-B736-51A9-E8AF-B1DBE4D2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66" y="131271"/>
            <a:ext cx="6013453" cy="317167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55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90" y="510022"/>
            <a:ext cx="3377581" cy="2181560"/>
          </a:xfrm>
        </p:spPr>
        <p:txBody>
          <a:bodyPr>
            <a:normAutofit fontScale="90000"/>
          </a:bodyPr>
          <a:lstStyle/>
          <a:p>
            <a:r>
              <a:rPr lang="fr-FR" dirty="0"/>
              <a:t>4- Universal Sentence Encoder –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16</a:t>
            </a:fld>
            <a:endParaRPr lang="fr-FR"/>
          </a:p>
        </p:txBody>
      </p:sp>
      <p:pic>
        <p:nvPicPr>
          <p:cNvPr id="21505" name="Picture 1">
            <a:extLst>
              <a:ext uri="{FF2B5EF4-FFF2-40B4-BE49-F238E27FC236}">
                <a16:creationId xmlns:a16="http://schemas.microsoft.com/office/drawing/2014/main" id="{8253273B-A926-C26B-0C5C-4D94A44F7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27"/>
          <a:stretch/>
        </p:blipFill>
        <p:spPr bwMode="auto">
          <a:xfrm>
            <a:off x="1764690" y="3763832"/>
            <a:ext cx="9370744" cy="294683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090DF90B-386F-24D3-DC96-7BEA6367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477" y="175314"/>
            <a:ext cx="6356957" cy="3369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95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83" y="804334"/>
            <a:ext cx="9034355" cy="5249332"/>
          </a:xfrm>
        </p:spPr>
        <p:txBody>
          <a:bodyPr anchor="ctr">
            <a:normAutofit fontScale="90000"/>
          </a:bodyPr>
          <a:lstStyle/>
          <a:p>
            <a:r>
              <a:rPr lang="fr-FR" sz="9600" b="1" dirty="0" err="1"/>
              <a:t>Features</a:t>
            </a:r>
            <a:r>
              <a:rPr lang="fr-FR" sz="9600" b="1" dirty="0"/>
              <a:t> Extraction des données visuelles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66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2190"/>
            <a:ext cx="8911687" cy="1280890"/>
          </a:xfrm>
        </p:spPr>
        <p:txBody>
          <a:bodyPr/>
          <a:lstStyle/>
          <a:p>
            <a:r>
              <a:rPr lang="fr-FR" dirty="0"/>
              <a:t>1- SIFT </a:t>
            </a:r>
            <a:r>
              <a:rPr lang="fr-FR" dirty="0" err="1"/>
              <a:t>Features</a:t>
            </a:r>
            <a:r>
              <a:rPr lang="fr-FR" dirty="0"/>
              <a:t> Extraction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18</a:t>
            </a:fld>
            <a:endParaRPr lang="fr-FR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4FD38F1B-1961-2D6E-0FF2-F6AB8581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92" y="1452363"/>
            <a:ext cx="9940874" cy="5077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4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301" y="692647"/>
            <a:ext cx="8911687" cy="1280890"/>
          </a:xfrm>
        </p:spPr>
        <p:txBody>
          <a:bodyPr/>
          <a:lstStyle/>
          <a:p>
            <a:r>
              <a:rPr lang="fr-FR" dirty="0"/>
              <a:t>1- SIFT </a:t>
            </a:r>
            <a:r>
              <a:rPr lang="fr-FR" dirty="0" err="1"/>
              <a:t>Features</a:t>
            </a:r>
            <a:r>
              <a:rPr lang="fr-FR" dirty="0"/>
              <a:t> Extraction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19</a:t>
            </a:fld>
            <a:endParaRPr lang="fr-FR"/>
          </a:p>
        </p:txBody>
      </p:sp>
      <p:pic>
        <p:nvPicPr>
          <p:cNvPr id="22529" name="Picture 1">
            <a:extLst>
              <a:ext uri="{FF2B5EF4-FFF2-40B4-BE49-F238E27FC236}">
                <a16:creationId xmlns:a16="http://schemas.microsoft.com/office/drawing/2014/main" id="{25FA2834-E490-55DB-1EDC-0A465202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9" y="3619908"/>
            <a:ext cx="10853942" cy="309289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73D4E900-21FE-EC55-6D24-E459589DF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22" y="1524000"/>
            <a:ext cx="10863647" cy="19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7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5DCFC-DF25-9299-57A1-885B6259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05" y="618753"/>
            <a:ext cx="8911687" cy="656050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1CAD53-C8F1-8A40-CFF3-751ABB67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86" y="1616460"/>
            <a:ext cx="4450249" cy="5020313"/>
          </a:xfrm>
        </p:spPr>
        <p:txBody>
          <a:bodyPr>
            <a:noAutofit/>
          </a:bodyPr>
          <a:lstStyle/>
          <a:p>
            <a:pPr marL="400050" indent="-400050">
              <a:buAutoNum type="romanUcPeriod"/>
            </a:pPr>
            <a:r>
              <a:rPr lang="fr-FR" dirty="0">
                <a:solidFill>
                  <a:schemeClr val="tx1"/>
                </a:solidFill>
              </a:rPr>
              <a:t>Présentation du jeu de données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Présentation générale</a:t>
            </a:r>
          </a:p>
          <a:p>
            <a:pPr marL="800100" lvl="1" indent="-400050"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Données Textuelles</a:t>
            </a:r>
          </a:p>
          <a:p>
            <a:pPr marL="800100" lvl="1" indent="-400050"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Données Visuelles</a:t>
            </a:r>
          </a:p>
          <a:p>
            <a:pPr marL="800100" lvl="1" indent="-400050">
              <a:buAutoNum type="arabicPeriod"/>
            </a:pP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51E59-CD22-C39F-251B-F801E85721EC}"/>
              </a:ext>
            </a:extLst>
          </p:cNvPr>
          <p:cNvSpPr txBox="1"/>
          <p:nvPr/>
        </p:nvSpPr>
        <p:spPr>
          <a:xfrm>
            <a:off x="5273040" y="219668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UcPeriod"/>
            </a:pPr>
            <a:endParaRPr lang="fr-FR" sz="100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5A9BF-A54E-D328-D63F-567FDFCB8A4C}"/>
              </a:ext>
            </a:extLst>
          </p:cNvPr>
          <p:cNvSpPr txBox="1">
            <a:spLocks/>
          </p:cNvSpPr>
          <p:nvPr/>
        </p:nvSpPr>
        <p:spPr>
          <a:xfrm>
            <a:off x="670425" y="3364786"/>
            <a:ext cx="5904548" cy="4595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fr-FR" dirty="0" err="1">
                <a:solidFill>
                  <a:schemeClr val="tx1"/>
                </a:solidFill>
              </a:rPr>
              <a:t>Features</a:t>
            </a:r>
            <a:r>
              <a:rPr lang="fr-FR" dirty="0">
                <a:solidFill>
                  <a:schemeClr val="tx1"/>
                </a:solidFill>
              </a:rPr>
              <a:t> Extraction des données textuelles et Clustering</a:t>
            </a:r>
            <a:endParaRPr lang="fr-FR" sz="1800" dirty="0">
              <a:solidFill>
                <a:schemeClr val="tx1"/>
              </a:solidFill>
            </a:endParaRPr>
          </a:p>
          <a:p>
            <a:pPr marL="800100" lvl="1" indent="-400050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Bag-of-</a:t>
            </a:r>
            <a:r>
              <a:rPr lang="fr-FR" dirty="0" err="1">
                <a:solidFill>
                  <a:schemeClr val="tx1"/>
                </a:solidFill>
              </a:rPr>
              <a:t>Words</a:t>
            </a:r>
            <a:endParaRPr lang="fr-FR" dirty="0">
              <a:solidFill>
                <a:schemeClr val="tx1"/>
              </a:solidFill>
            </a:endParaRPr>
          </a:p>
          <a:p>
            <a:pPr marL="800100" lvl="1" indent="-400050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Word2Vec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BERT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Universal Sentence Encoder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D0210C-F2BD-CE3A-44EB-19375721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6D00CC-2D69-C000-E92A-7D1B0FCD6532}"/>
              </a:ext>
            </a:extLst>
          </p:cNvPr>
          <p:cNvSpPr txBox="1">
            <a:spLocks/>
          </p:cNvSpPr>
          <p:nvPr/>
        </p:nvSpPr>
        <p:spPr>
          <a:xfrm>
            <a:off x="6366110" y="1616460"/>
            <a:ext cx="5904548" cy="4595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 startAt="3"/>
            </a:pPr>
            <a:r>
              <a:rPr lang="en-GB" sz="2000" dirty="0">
                <a:solidFill>
                  <a:schemeClr val="tx1"/>
                </a:solidFill>
              </a:rPr>
              <a:t>Features Extraction des </a:t>
            </a:r>
            <a:r>
              <a:rPr lang="en-GB" sz="2000" dirty="0" err="1">
                <a:solidFill>
                  <a:schemeClr val="tx1"/>
                </a:solidFill>
              </a:rPr>
              <a:t>données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visuelles</a:t>
            </a:r>
            <a:r>
              <a:rPr lang="en-GB" sz="2000" dirty="0">
                <a:solidFill>
                  <a:schemeClr val="tx1"/>
                </a:solidFill>
              </a:rPr>
              <a:t> et Clustering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Features extraction avec SIFT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CNN – </a:t>
            </a:r>
            <a:r>
              <a:rPr lang="en-GB" dirty="0" err="1">
                <a:solidFill>
                  <a:schemeClr val="tx1"/>
                </a:solidFill>
              </a:rPr>
              <a:t>Pré-traitement</a:t>
            </a:r>
            <a:r>
              <a:rPr lang="en-GB" dirty="0">
                <a:solidFill>
                  <a:schemeClr val="tx1"/>
                </a:solidFill>
              </a:rPr>
              <a:t> des </a:t>
            </a:r>
            <a:r>
              <a:rPr lang="en-GB" dirty="0" err="1">
                <a:solidFill>
                  <a:schemeClr val="tx1"/>
                </a:solidFill>
              </a:rPr>
              <a:t>données</a:t>
            </a:r>
            <a:endParaRPr lang="en-GB" dirty="0">
              <a:solidFill>
                <a:schemeClr val="tx1"/>
              </a:solidFill>
            </a:endParaRPr>
          </a:p>
          <a:p>
            <a:pPr marL="800100" lvl="1" indent="-4000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Features Extraction – VGG16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Features Extraction – </a:t>
            </a:r>
            <a:r>
              <a:rPr lang="en-GB" dirty="0" err="1">
                <a:solidFill>
                  <a:schemeClr val="tx1"/>
                </a:solidFill>
              </a:rPr>
              <a:t>MobileNet</a:t>
            </a:r>
            <a:endParaRPr lang="en-GB" dirty="0">
              <a:solidFill>
                <a:schemeClr val="tx1"/>
              </a:solidFill>
            </a:endParaRPr>
          </a:p>
          <a:p>
            <a:pPr marL="400050" lvl="1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400050" indent="-400050">
              <a:buFont typeface="Wingdings 3" charset="2"/>
              <a:buAutoNum type="romanUcPeriod" startAt="3"/>
            </a:pPr>
            <a:r>
              <a:rPr lang="en-GB" sz="2000" dirty="0">
                <a:solidFill>
                  <a:schemeClr val="tx1"/>
                </a:solidFill>
              </a:rPr>
              <a:t>  Conclusions</a:t>
            </a:r>
          </a:p>
          <a:p>
            <a:pPr marL="514350" indent="-514350">
              <a:buFont typeface="+mj-lt"/>
              <a:buAutoNum type="romanUcPeriod" startAt="5"/>
            </a:pPr>
            <a:r>
              <a:rPr lang="en-GB" sz="2000" dirty="0">
                <a:solidFill>
                  <a:schemeClr val="tx1"/>
                </a:solidFill>
              </a:rPr>
              <a:t>Aller plus loin … Fine Tuning</a:t>
            </a:r>
            <a:endParaRPr lang="en-GB" sz="1800" dirty="0">
              <a:solidFill>
                <a:schemeClr val="tx1"/>
              </a:solidFill>
            </a:endParaRPr>
          </a:p>
          <a:p>
            <a:pPr marL="400050" indent="-400050">
              <a:buFont typeface="Wingdings 3" charset="2"/>
              <a:buAutoNum type="romanUcPeriod" startAt="5"/>
            </a:pPr>
            <a:r>
              <a:rPr lang="en-GB" sz="2000" dirty="0">
                <a:solidFill>
                  <a:schemeClr val="tx1"/>
                </a:solidFill>
              </a:rPr>
              <a:t> Appendix</a:t>
            </a:r>
          </a:p>
        </p:txBody>
      </p:sp>
    </p:spTree>
    <p:extLst>
      <p:ext uri="{BB962C8B-B14F-4D97-AF65-F5344CB8AC3E}">
        <p14:creationId xmlns:p14="http://schemas.microsoft.com/office/powerpoint/2010/main" val="29920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18940"/>
            <a:ext cx="4662321" cy="2250402"/>
          </a:xfrm>
        </p:spPr>
        <p:txBody>
          <a:bodyPr>
            <a:normAutofit fontScale="90000"/>
          </a:bodyPr>
          <a:lstStyle/>
          <a:p>
            <a:r>
              <a:rPr lang="fr-FR" dirty="0"/>
              <a:t>1- SIFT </a:t>
            </a:r>
            <a:r>
              <a:rPr lang="fr-FR" dirty="0" err="1"/>
              <a:t>Features</a:t>
            </a:r>
            <a:r>
              <a:rPr lang="fr-FR" dirty="0"/>
              <a:t> Extraction –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20</a:t>
            </a:fld>
            <a:endParaRPr lang="fr-FR"/>
          </a:p>
        </p:txBody>
      </p:sp>
      <p:pic>
        <p:nvPicPr>
          <p:cNvPr id="33793" name="Picture 1">
            <a:extLst>
              <a:ext uri="{FF2B5EF4-FFF2-40B4-BE49-F238E27FC236}">
                <a16:creationId xmlns:a16="http://schemas.microsoft.com/office/drawing/2014/main" id="{66DA6BD1-3592-05FB-3041-19882279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8"/>
          <a:stretch/>
        </p:blipFill>
        <p:spPr bwMode="auto">
          <a:xfrm>
            <a:off x="1016610" y="3324578"/>
            <a:ext cx="10554233" cy="3306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29ECBC3A-5A77-2EF9-9040-77422BCA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84" y="227326"/>
            <a:ext cx="5323056" cy="2821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7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4390"/>
            <a:ext cx="8911687" cy="1280890"/>
          </a:xfrm>
        </p:spPr>
        <p:txBody>
          <a:bodyPr/>
          <a:lstStyle/>
          <a:p>
            <a:r>
              <a:rPr lang="fr-FR" dirty="0"/>
              <a:t>2- CNN – Prétraitement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21</a:t>
            </a:fld>
            <a:endParaRPr lang="fr-FR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E55F050-0959-2131-029D-CB15DAA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22" y="1397858"/>
            <a:ext cx="4857135" cy="513989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>
            <a:extLst>
              <a:ext uri="{FF2B5EF4-FFF2-40B4-BE49-F238E27FC236}">
                <a16:creationId xmlns:a16="http://schemas.microsoft.com/office/drawing/2014/main" id="{FF356416-9932-C856-B9AE-A715E093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65" y="1479406"/>
            <a:ext cx="2359742" cy="2058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4F9B3B6-BF3A-CD99-1748-2776EC7A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866" y="3863975"/>
            <a:ext cx="2657030" cy="245512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A28ED773-1911-6955-54AA-E7923B64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" y="3863975"/>
            <a:ext cx="2899314" cy="2455128"/>
          </a:xfrm>
          <a:prstGeom prst="rect">
            <a:avLst/>
          </a:prstGeom>
          <a:noFill/>
          <a:ln w="349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624622"/>
            <a:ext cx="3542993" cy="2639688"/>
          </a:xfrm>
        </p:spPr>
        <p:txBody>
          <a:bodyPr>
            <a:normAutofit fontScale="90000"/>
          </a:bodyPr>
          <a:lstStyle/>
          <a:p>
            <a:r>
              <a:rPr lang="fr-FR" sz="3200" dirty="0"/>
              <a:t>3- </a:t>
            </a:r>
            <a:r>
              <a:rPr lang="fr-FR" sz="3200" dirty="0" err="1"/>
              <a:t>Features</a:t>
            </a:r>
            <a:r>
              <a:rPr lang="fr-FR" sz="3200" dirty="0"/>
              <a:t> Extraction – </a:t>
            </a:r>
            <a:r>
              <a:rPr lang="fr-FR" sz="3200" dirty="0" err="1"/>
              <a:t>Fully-Connected</a:t>
            </a:r>
            <a:r>
              <a:rPr lang="fr-FR" sz="3200" dirty="0"/>
              <a:t> VGG16 – Résultats du clustering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22</a:t>
            </a:fld>
            <a:endParaRPr lang="fr-FR"/>
          </a:p>
        </p:txBody>
      </p:sp>
      <p:pic>
        <p:nvPicPr>
          <p:cNvPr id="31745" name="Picture 1">
            <a:extLst>
              <a:ext uri="{FF2B5EF4-FFF2-40B4-BE49-F238E27FC236}">
                <a16:creationId xmlns:a16="http://schemas.microsoft.com/office/drawing/2014/main" id="{5E6F438A-4AD6-D487-E000-68945F2C5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90"/>
          <a:stretch/>
        </p:blipFill>
        <p:spPr bwMode="auto">
          <a:xfrm>
            <a:off x="1538128" y="3593691"/>
            <a:ext cx="10122060" cy="3202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ECFC8219-BDEA-0182-75B8-0955B97D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52" y="379616"/>
            <a:ext cx="6029736" cy="307949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03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350" y="705163"/>
            <a:ext cx="3910181" cy="2557571"/>
          </a:xfrm>
        </p:spPr>
        <p:txBody>
          <a:bodyPr>
            <a:normAutofit/>
          </a:bodyPr>
          <a:lstStyle/>
          <a:p>
            <a:r>
              <a:rPr lang="fr-FR" dirty="0"/>
              <a:t>4- </a:t>
            </a:r>
            <a:r>
              <a:rPr lang="fr-FR" dirty="0" err="1"/>
              <a:t>Features</a:t>
            </a:r>
            <a:r>
              <a:rPr lang="fr-FR" dirty="0"/>
              <a:t> Extraction avec </a:t>
            </a:r>
            <a:r>
              <a:rPr lang="fr-FR" dirty="0" err="1"/>
              <a:t>MobileNet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23</a:t>
            </a:fld>
            <a:endParaRPr lang="fr-FR"/>
          </a:p>
        </p:txBody>
      </p:sp>
      <p:pic>
        <p:nvPicPr>
          <p:cNvPr id="26625" name="Picture 1">
            <a:extLst>
              <a:ext uri="{FF2B5EF4-FFF2-40B4-BE49-F238E27FC236}">
                <a16:creationId xmlns:a16="http://schemas.microsoft.com/office/drawing/2014/main" id="{297C2AD8-4EB8-B69C-7B1F-5736AAB75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7"/>
          <a:stretch/>
        </p:blipFill>
        <p:spPr bwMode="auto">
          <a:xfrm>
            <a:off x="1522945" y="3492599"/>
            <a:ext cx="10185430" cy="320836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>
            <a:extLst>
              <a:ext uri="{FF2B5EF4-FFF2-40B4-BE49-F238E27FC236}">
                <a16:creationId xmlns:a16="http://schemas.microsoft.com/office/drawing/2014/main" id="{526A1576-FD08-32C8-525F-3AA5529E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1" y="157034"/>
            <a:ext cx="5860024" cy="31057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2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646" y="1904874"/>
            <a:ext cx="10617349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Conclusions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69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680" y="470070"/>
            <a:ext cx="9810508" cy="2557571"/>
          </a:xfrm>
        </p:spPr>
        <p:txBody>
          <a:bodyPr>
            <a:normAutofit/>
          </a:bodyPr>
          <a:lstStyle/>
          <a:p>
            <a:r>
              <a:rPr lang="fr-FR" dirty="0"/>
              <a:t>Comparaison des différentes approches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25</a:t>
            </a:fld>
            <a:endParaRPr lang="fr-FR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4A63D6CC-8A3F-75F4-2246-C8446D39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08" y="1446299"/>
            <a:ext cx="7579455" cy="5279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8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30" y="1149568"/>
            <a:ext cx="10617349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Aller plus loin … Fine Tuning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09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39" y="544204"/>
            <a:ext cx="8911687" cy="1280890"/>
          </a:xfrm>
        </p:spPr>
        <p:txBody>
          <a:bodyPr>
            <a:normAutofit/>
          </a:bodyPr>
          <a:lstStyle/>
          <a:p>
            <a:r>
              <a:rPr lang="fr-FR" sz="3200" dirty="0"/>
              <a:t>1- Word2Vec – Fine Tuning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27</a:t>
            </a:fld>
            <a:endParaRPr lang="fr-FR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4742ED88-CB46-F80E-5839-7AD6BDE7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339082"/>
            <a:ext cx="6014625" cy="2181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49C675F-2BE8-D731-63E5-4A410F321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63" y="1002086"/>
            <a:ext cx="4861773" cy="251819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3FB8446A-E4F4-162F-DB27-41E86FF46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75"/>
          <a:stretch/>
        </p:blipFill>
        <p:spPr bwMode="auto">
          <a:xfrm>
            <a:off x="955480" y="3629240"/>
            <a:ext cx="10074004" cy="317106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500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387ECB2-32C9-6640-35AB-BF3D501A9851}"/>
              </a:ext>
            </a:extLst>
          </p:cNvPr>
          <p:cNvSpPr txBox="1">
            <a:spLocks/>
          </p:cNvSpPr>
          <p:nvPr/>
        </p:nvSpPr>
        <p:spPr>
          <a:xfrm>
            <a:off x="1518470" y="423972"/>
            <a:ext cx="1049654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2- Large Bert </a:t>
            </a:r>
            <a:r>
              <a:rPr lang="fr-FR" sz="3200" dirty="0" err="1"/>
              <a:t>Uncased</a:t>
            </a:r>
            <a:r>
              <a:rPr lang="fr-FR" sz="3200" dirty="0"/>
              <a:t> – Fine Tuning</a:t>
            </a:r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E596BA68-766D-80D5-EA88-2B06529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5" y="1270762"/>
            <a:ext cx="5951307" cy="215823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D84E65F-5F31-3CE3-9341-FA20E4796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7"/>
          <a:stretch/>
        </p:blipFill>
        <p:spPr bwMode="auto">
          <a:xfrm>
            <a:off x="1341076" y="3756615"/>
            <a:ext cx="9428320" cy="298894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25E0898D-FED4-6CB8-BEC8-8BDA1537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03" y="993387"/>
            <a:ext cx="4945626" cy="2551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5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29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387ECB2-32C9-6640-35AB-BF3D501A9851}"/>
              </a:ext>
            </a:extLst>
          </p:cNvPr>
          <p:cNvSpPr txBox="1">
            <a:spLocks/>
          </p:cNvSpPr>
          <p:nvPr/>
        </p:nvSpPr>
        <p:spPr>
          <a:xfrm>
            <a:off x="1695451" y="512462"/>
            <a:ext cx="1049654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3- VGG16 – Fine Tuning</a:t>
            </a:r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DC62633B-2561-4CD2-DA57-8456D543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5" y="1320563"/>
            <a:ext cx="5466735" cy="202732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D6A8471-204F-B483-641A-30CA16404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0"/>
          <a:stretch/>
        </p:blipFill>
        <p:spPr bwMode="auto">
          <a:xfrm>
            <a:off x="1050515" y="3510116"/>
            <a:ext cx="10295750" cy="325897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EE6BC5BA-D501-F4A7-1CD3-8E11D95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62" y="453420"/>
            <a:ext cx="5466735" cy="28944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8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30" y="1149568"/>
            <a:ext cx="10617349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Présentation du jeu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78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330" y="1149568"/>
            <a:ext cx="10617349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Appendix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33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Appendix - Topics extraction avec LDA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603E25-F7BE-F3C4-15A6-90197E1F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1" y="1621422"/>
            <a:ext cx="11397157" cy="46976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0143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Appendix – </a:t>
            </a:r>
            <a:r>
              <a:rPr lang="fr-FR" dirty="0" err="1"/>
              <a:t>CountVectorizer</a:t>
            </a:r>
            <a:r>
              <a:rPr lang="fr-FR" dirty="0"/>
              <a:t> Classifier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32</a:t>
            </a:fld>
            <a:endParaRPr lang="fr-FR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C0CE03F4-8443-77A4-464C-901A711B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2" y="1692142"/>
            <a:ext cx="11299335" cy="413744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0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Appendix – TF-IDF </a:t>
            </a:r>
            <a:r>
              <a:rPr lang="fr-FR" dirty="0" err="1"/>
              <a:t>Cosine</a:t>
            </a:r>
            <a:r>
              <a:rPr lang="fr-FR" dirty="0"/>
              <a:t> </a:t>
            </a:r>
            <a:r>
              <a:rPr lang="fr-FR" dirty="0" err="1"/>
              <a:t>Similarity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33</a:t>
            </a:fld>
            <a:endParaRPr lang="fr-FR"/>
          </a:p>
        </p:txBody>
      </p:sp>
      <p:pic>
        <p:nvPicPr>
          <p:cNvPr id="12289" name="Picture 1">
            <a:extLst>
              <a:ext uri="{FF2B5EF4-FFF2-40B4-BE49-F238E27FC236}">
                <a16:creationId xmlns:a16="http://schemas.microsoft.com/office/drawing/2014/main" id="{6F152933-3943-0E5C-BE57-5E5A8ED0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62" y="1198853"/>
            <a:ext cx="6760528" cy="561592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25944"/>
            <a:ext cx="8911687" cy="1280890"/>
          </a:xfrm>
        </p:spPr>
        <p:txBody>
          <a:bodyPr>
            <a:normAutofit/>
          </a:bodyPr>
          <a:lstStyle/>
          <a:p>
            <a:r>
              <a:rPr lang="fr-FR" sz="3200" dirty="0"/>
              <a:t>1- Présentation générale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4</a:t>
            </a:fld>
            <a:endParaRPr lang="fr-FR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72AB6542-527D-7245-7D31-CE939694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086232"/>
            <a:ext cx="5153025" cy="26417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605C615B-908A-FE6A-82A4-A6A7B205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3" y="1689992"/>
            <a:ext cx="6414387" cy="438022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AFABB4EB-3E6A-DB31-1614-B39AC108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11621" r="7963" b="10954"/>
          <a:stretch/>
        </p:blipFill>
        <p:spPr bwMode="auto">
          <a:xfrm>
            <a:off x="6934199" y="3836843"/>
            <a:ext cx="5153025" cy="28338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9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2462"/>
            <a:ext cx="8911687" cy="1280890"/>
          </a:xfrm>
        </p:spPr>
        <p:txBody>
          <a:bodyPr/>
          <a:lstStyle/>
          <a:p>
            <a:r>
              <a:rPr lang="fr-FR" dirty="0"/>
              <a:t>2- Données Textuelles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5</a:t>
            </a:fld>
            <a:endParaRPr lang="fr-FR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8BE96FA-0F04-0092-E82B-9202BE9D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9" y="1425544"/>
            <a:ext cx="4564951" cy="505087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4C1407-E0A4-DDAA-FCD2-B78BE791D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52" y="1425544"/>
            <a:ext cx="6709313" cy="435582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2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3- Données Visuelles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6</a:t>
            </a:fld>
            <a:endParaRPr lang="fr-FR"/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11B5F306-FF41-EBB7-940D-42E51214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98" y="2189119"/>
            <a:ext cx="6750932" cy="3781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28EC13D-DB93-5FE0-730C-8423A3F6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2" y="1538284"/>
            <a:ext cx="3922764" cy="503711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7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966" y="1149568"/>
            <a:ext cx="10617349" cy="5249332"/>
          </a:xfrm>
        </p:spPr>
        <p:txBody>
          <a:bodyPr anchor="ctr">
            <a:normAutofit fontScale="90000"/>
          </a:bodyPr>
          <a:lstStyle/>
          <a:p>
            <a:r>
              <a:rPr lang="fr-FR" sz="9600" b="1" dirty="0" err="1"/>
              <a:t>Features</a:t>
            </a:r>
            <a:r>
              <a:rPr lang="fr-FR" sz="9600" b="1" dirty="0"/>
              <a:t> extraction des données textuelles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7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448" y="713891"/>
            <a:ext cx="9999739" cy="2365988"/>
          </a:xfrm>
        </p:spPr>
        <p:txBody>
          <a:bodyPr>
            <a:normAutofit/>
          </a:bodyPr>
          <a:lstStyle/>
          <a:p>
            <a:r>
              <a:rPr lang="fr-FR" dirty="0"/>
              <a:t>1- Bag of </a:t>
            </a:r>
            <a:r>
              <a:rPr lang="fr-FR" dirty="0" err="1"/>
              <a:t>Words</a:t>
            </a:r>
            <a:r>
              <a:rPr lang="fr-FR" dirty="0"/>
              <a:t>  </a:t>
            </a:r>
            <a:r>
              <a:rPr lang="fr-FR" dirty="0" err="1"/>
              <a:t>CountVectorizer</a:t>
            </a:r>
            <a:r>
              <a:rPr lang="fr-FR" dirty="0"/>
              <a:t> Prétraitement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26A117-88F9-23B6-8E74-65254D5FD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" r="513"/>
          <a:stretch/>
        </p:blipFill>
        <p:spPr>
          <a:xfrm>
            <a:off x="127653" y="2673754"/>
            <a:ext cx="11936694" cy="233247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622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31" y="453978"/>
            <a:ext cx="9999739" cy="2365988"/>
          </a:xfrm>
        </p:spPr>
        <p:txBody>
          <a:bodyPr>
            <a:normAutofit/>
          </a:bodyPr>
          <a:lstStyle/>
          <a:p>
            <a:r>
              <a:rPr lang="fr-FR" sz="3200" dirty="0"/>
              <a:t>1- Bag of </a:t>
            </a:r>
            <a:r>
              <a:rPr lang="fr-FR" sz="3200" dirty="0" err="1"/>
              <a:t>Words</a:t>
            </a:r>
            <a:r>
              <a:rPr lang="fr-FR" sz="3200" dirty="0"/>
              <a:t> - </a:t>
            </a:r>
            <a:r>
              <a:rPr lang="fr-FR" sz="3200" dirty="0" err="1"/>
              <a:t>CountVectorizer</a:t>
            </a:r>
            <a:r>
              <a:rPr lang="fr-FR" sz="3200" dirty="0"/>
              <a:t> - Prétraitement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9</a:t>
            </a:fld>
            <a:endParaRPr lang="fr-F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D18D373-B7FA-AF33-8C32-6BF8C055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1044"/>
            <a:ext cx="5741149" cy="416599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texte, mots croisés&#10;&#10;Description générée automatiquement">
            <a:extLst>
              <a:ext uri="{FF2B5EF4-FFF2-40B4-BE49-F238E27FC236}">
                <a16:creationId xmlns:a16="http://schemas.microsoft.com/office/drawing/2014/main" id="{1228AFC2-1034-AA71-E668-F96C7501D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07" y="2186847"/>
            <a:ext cx="5230663" cy="317673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945478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40362</TotalTime>
  <Words>312</Words>
  <Application>Microsoft Office PowerPoint</Application>
  <PresentationFormat>Grand écran</PresentationFormat>
  <Paragraphs>112</Paragraphs>
  <Slides>33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Brin</vt:lpstr>
      <vt:lpstr>Classifiez automatiquement des biens de consommation</vt:lpstr>
      <vt:lpstr>Sommaire</vt:lpstr>
      <vt:lpstr>Présentation du jeu de données</vt:lpstr>
      <vt:lpstr>1- Présentation générale</vt:lpstr>
      <vt:lpstr>2- Données Textuelles</vt:lpstr>
      <vt:lpstr>3- Données Visuelles</vt:lpstr>
      <vt:lpstr>Features extraction des données textuelles</vt:lpstr>
      <vt:lpstr>1- Bag of Words  CountVectorizer Prétraitement des Données</vt:lpstr>
      <vt:lpstr>1- Bag of Words - CountVectorizer - Prétraitement des Données</vt:lpstr>
      <vt:lpstr>1- Bag of Words  CountVectorizer Résultats du clustering</vt:lpstr>
      <vt:lpstr>1- Term Frequency – Inverse Document Frequency</vt:lpstr>
      <vt:lpstr>2- Word2Vec – Pré-traitement des données</vt:lpstr>
      <vt:lpstr>2- Word Embedding : Word2Vec – Résultats du Clustering</vt:lpstr>
      <vt:lpstr>3- Bert Hugging-Face – Pré-traitement des données</vt:lpstr>
      <vt:lpstr>3- Bert Hugging-Face – base uncased – Résultats du Clustering</vt:lpstr>
      <vt:lpstr>4- Universal Sentence Encoder – Résultats du clustering</vt:lpstr>
      <vt:lpstr>Features Extraction des données visuelles</vt:lpstr>
      <vt:lpstr>1- SIFT Features Extraction</vt:lpstr>
      <vt:lpstr>1- SIFT Features Extraction</vt:lpstr>
      <vt:lpstr>1- SIFT Features Extraction – Résultats du Clustering</vt:lpstr>
      <vt:lpstr>2- CNN – Prétraitement des données</vt:lpstr>
      <vt:lpstr>3- Features Extraction – Fully-Connected VGG16 – Résultats du clustering</vt:lpstr>
      <vt:lpstr>4- Features Extraction avec MobileNet</vt:lpstr>
      <vt:lpstr>Conclusions</vt:lpstr>
      <vt:lpstr>Comparaison des différentes approches</vt:lpstr>
      <vt:lpstr>Aller plus loin … Fine Tuning</vt:lpstr>
      <vt:lpstr>1- Word2Vec – Fine Tuning</vt:lpstr>
      <vt:lpstr>Présentation PowerPoint</vt:lpstr>
      <vt:lpstr>Présentation PowerPoint</vt:lpstr>
      <vt:lpstr>Appendix</vt:lpstr>
      <vt:lpstr>Appendix - Topics extraction avec LDA</vt:lpstr>
      <vt:lpstr>Appendix – CountVectorizer Classifier</vt:lpstr>
      <vt:lpstr>Appendix – TF-IDF Cosine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DEFINISSEZ VOTRE STRATEGIE D’APPRENTISSAGE</dc:title>
  <dc:creator>Younes EL RHAZALI</dc:creator>
  <cp:lastModifiedBy>Younes EL RHAZALI</cp:lastModifiedBy>
  <cp:revision>593</cp:revision>
  <dcterms:created xsi:type="dcterms:W3CDTF">2022-06-07T04:18:38Z</dcterms:created>
  <dcterms:modified xsi:type="dcterms:W3CDTF">2022-12-15T11:57:50Z</dcterms:modified>
</cp:coreProperties>
</file>